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C400-C4F1-49E2-AAA1-C34F2EA9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49C33-52BD-4573-A1ED-831B12815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22E7-00E4-402E-B44E-74207213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A82-38E0-4FE0-BA86-57FCB78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B812-0366-4830-B1E1-9A34698A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3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2A03-213F-408B-95F0-0A6AFA7E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6BEC-9C48-44ED-B488-58E8AF266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35E1-CD0E-4A00-8B85-6A36B9D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6809-061D-496B-AEE5-0611FCAB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DDBF-C71F-4F6B-81B3-7BA19BA8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5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E17EF-2AD4-4888-9902-E001D4F13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0F76F-4481-42DD-9050-E42B4137E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4BEF-1540-40EB-A782-1BFBE5C2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DF02B-CAF6-45DD-A939-409142AF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9FA2-8E3C-4F4A-82B2-378FC0CA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19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150-2AAA-444B-8C2D-A6B44F4D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7984-E190-47F5-ACDD-E7500785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B8A40-A962-4623-A052-4D3960ED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CBCB-1D2E-450E-8D80-68344C4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C6B1-2030-42AB-B076-CB4C7B2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C821-3863-4512-9CED-6973F9F5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0E97-F257-4137-8156-FCBAD79B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4559-8678-4AB2-B415-A0B328F5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7CEC-967E-4606-8942-B1684027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7EBD-C596-4081-98D3-AF55D3B2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ED8-7131-4739-B1B8-CC5E7D1B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360A-8F8E-4BA7-B2B3-7E63CE34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295E9-9FEF-4AFE-AADF-E27DE739C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461C-7FDA-4571-B4A4-547750F4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97828-2554-4BFB-8CCF-FCACDAD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C4BD-4E2E-4BA0-BF69-87583FE3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FE62-5E55-4489-A5ED-E2AA5A0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70B6-3DE4-4918-9535-8C33F5A55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CA8F-4F77-48C4-9D92-B2E7713F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C1E3C-91C2-4BFC-81F4-486B10FD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E5564-B77F-40F3-AD99-AC13ED0E6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FBC3D-3C9A-4A46-BF80-BDADE57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080AC-BDC3-4997-A6F8-EEB8AFB2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A98A8-268D-405B-8649-A189636E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22C5-5D36-4BF4-A46D-1C4D5E4C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058C6-F88B-41BF-8094-68AB6D7C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226D1-EF94-46A5-AA87-0A457E2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D38E-7D54-4BBE-8D40-61B3B91E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5B489-C311-4EC6-AFA8-F34D864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CEA91-7737-4805-9673-08BEBE7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81DDF-F876-4459-91D3-453CEAA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FFA4-11E1-4EBB-9266-6817A0DB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7A00-135F-4239-8A29-702E2564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28B1B-DE54-48A6-9AE5-6DA41B81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64517-C5E4-40EA-939F-F718CA47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AA0D-007B-44F6-A0EE-ABCE230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D883-9366-4504-8790-353CCA13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FBDD-EB5E-4E80-93B7-C3CC8248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4C637-6B65-45D9-BCB2-7CBF45AC3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4F6C3-85C2-4771-90F7-249902D7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059C9-54A9-4693-BD23-68D238D7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8591E-8E00-4809-B392-93A98A79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0C531-E757-4922-A849-4FC63A8B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2B8AB-D3B6-43EC-BC13-5E72C6DE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9B933-BACD-490E-8410-74EFE267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7F81-3BF5-4DFE-9264-4172A02A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F614-E963-45F3-92A2-34CE14D65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93D2-D4F7-4442-8A26-7B19F29BD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94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40530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chemeClr val="bg1"/>
                </a:solidFill>
              </a:rPr>
              <a:t>Vežba 10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err="1">
                <a:solidFill>
                  <a:schemeClr val="bg1"/>
                </a:solidFill>
              </a:rPr>
              <a:t>Prostiranje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toplote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b="1" dirty="0">
                <a:solidFill>
                  <a:schemeClr val="bg1"/>
                </a:solidFill>
              </a:rPr>
              <a:t>Termodinamika sa termotehnikom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A1470-B9EA-4D41-A541-9FE3811A9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3913"/>
                <a:ext cx="10515600" cy="5183050"/>
              </a:xfrm>
            </p:spPr>
            <p:txBody>
              <a:bodyPr>
                <a:normAutofit fontScale="925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7.11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Tečni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difil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srednje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struji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čeličnu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𝑚𝑚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dužine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4m,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izolovanu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infuzorijskom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zemljom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𝑖𝑧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=0,015</m:t>
                        </m:r>
                        <m:f>
                          <m:fPr>
                            <m:type m:val="lin"/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℃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izolovanog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cevovoda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struji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srednje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provodnosti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52,335</m:t>
                    </m:r>
                    <m:d>
                      <m:dPr>
                        <m:begChr m:val="["/>
                        <m:endChr m:val="]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𝑚𝐾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difila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=43,63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  <m:r>
                      <a:rPr lang="sr-Latn-R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=4,8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razmenjenu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količinu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Rešenje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𝑖𝑧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140−25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0,05∙43,63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52,335</m:t>
                              </m:r>
                            </m:den>
                          </m:f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54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0,051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154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54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4,8∙0,154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=29,89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=29,89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=119,56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A1470-B9EA-4D41-A541-9FE3811A9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3913"/>
                <a:ext cx="10515600" cy="5183050"/>
              </a:xfrm>
              <a:blipFill>
                <a:blip r:embed="rId2"/>
                <a:stretch>
                  <a:fillRect t="-6353" r="-34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E565C4F-7F5E-48F8-9421-404AEC2FE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80" y="3585438"/>
            <a:ext cx="2030144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5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27585B-8192-45CF-8C02-8AE16E378D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1712"/>
                <a:ext cx="10515600" cy="5542584"/>
              </a:xfrm>
            </p:spPr>
            <p:txBody>
              <a:bodyPr>
                <a:normAutofit fontScale="850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7.12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srednje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800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struji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čeličnu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unutrašnjeg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prečnika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Presek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sastoji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tri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sloja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čelika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10mm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=46,5</m:t>
                        </m:r>
                        <m:f>
                          <m:fPr>
                            <m:type m:val="lin"/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𝑚𝐾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šamota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=1,275</m:t>
                        </m:r>
                        <m:f>
                          <m:fPr>
                            <m:type m:val="lin"/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𝑚𝐾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izolacije,debljine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=0,174</m:t>
                        </m:r>
                        <m:f>
                          <m:fPr>
                            <m:type m:val="lin"/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𝑚𝐾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unutrašnji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=25,85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okolinu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=8,5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spoljnjeg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sr-Latn-RS" sz="1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emperaturu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dodira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šamota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čeličnog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zida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kao i šamota i izolacije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 sz="1800" b="0" i="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800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sr-Latn-R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 sz="1800" b="0" i="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mm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sz="1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=1,02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;</m:t>
                      </m:r>
                      <m:d>
                        <m:d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=46,5</m:t>
                          </m:r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 sz="1800" b="0" i="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=250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mm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=1,2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+0,5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=1,52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;</m:t>
                      </m:r>
                      <m:d>
                        <m:d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=1,275</m:t>
                          </m:r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 sz="1800" b="0" i="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=200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mm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=1,52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+0,4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=1,92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sr-Latn-R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;</m:t>
                      </m:r>
                      <m:d>
                        <m:d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=0,174</m:t>
                          </m:r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=25,85</m:t>
                      </m:r>
                      <m:f>
                        <m:fPr>
                          <m:type m:val="lin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sr-Latn-RS" sz="1800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=8,5</m:t>
                      </m:r>
                      <m:f>
                        <m:fPr>
                          <m:type m:val="lin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sr-Latn-RS" sz="1800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𝐼𝐼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 sz="1800" b="0" i="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sz="1800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sz="1800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27585B-8192-45CF-8C02-8AE16E378D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1712"/>
                <a:ext cx="10515600" cy="5542584"/>
              </a:xfrm>
              <a:blipFill>
                <a:blip r:embed="rId2"/>
                <a:stretch>
                  <a:fillRect t="-330" r="-46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F8DE3CB-396B-4B16-B122-B6F98C85D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65" t="20855" r="32065" b="9739"/>
          <a:stretch/>
        </p:blipFill>
        <p:spPr>
          <a:xfrm>
            <a:off x="9276522" y="4108176"/>
            <a:ext cx="2292626" cy="24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08DC7-F826-437B-B72B-EB8646D83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3826"/>
                <a:ext cx="10515600" cy="5713137"/>
              </a:xfrm>
            </p:spPr>
            <p:txBody>
              <a:bodyPr>
                <a:normAutofit fontScale="62500" lnSpcReduction="20000"/>
              </a:bodyPr>
              <a:lstStyle/>
              <a:p>
                <a:pPr indent="0" algn="just">
                  <a:lnSpc>
                    <a:spcPct val="150000"/>
                  </a:lnSpc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Rešenje: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sr-Latn-R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sr-Latn-R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r-Latn-R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sr-Latn-R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180−0</m:t>
                          </m:r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∙25.85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∙46.5</m:t>
                              </m:r>
                            </m:den>
                          </m:f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1.</m:t>
                                  </m:r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∙1.275</m:t>
                              </m:r>
                            </m:den>
                          </m:f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1.52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1.02</m:t>
                                  </m:r>
                                </m:den>
                              </m:f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∙0.174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1.92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1.52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RS" sz="18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180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∙1.92∙8.5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den>
                      </m:f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=2700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2.7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𝑘𝑊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∙25,85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=767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sr-Latn-RS" sz="18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2.7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25,8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∙46.5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func>
                        <m:func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1.</m:t>
                              </m:r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=766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sr-Latn-RS" sz="18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q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766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∙1,27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sr-Latn-RS" sz="18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f>
                        <m:fPr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1,52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1,02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08DC7-F826-437B-B72B-EB8646D83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3826"/>
                <a:ext cx="10515600" cy="57131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33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685765-3E36-4D3E-9603-564691030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679" y="977486"/>
                <a:ext cx="10515600" cy="4351338"/>
              </a:xfrm>
            </p:spPr>
            <p:txBody>
              <a:bodyPr/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7.13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plamena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industrijske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peći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1500℃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Na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peći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nalazi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mali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otvor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prečnika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kontrolna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posmatranja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Koliko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gubi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zračenjem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otvor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zračenja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=5,76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Površinu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peći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istu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količinu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njen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38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napravljen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od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šamotne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opeke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=0,87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unutrašnje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strane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peći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=232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površine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peći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17,4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sr-Latn-R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685765-3E36-4D3E-9603-564691030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679" y="977486"/>
                <a:ext cx="10515600" cy="4351338"/>
              </a:xfrm>
              <a:blipFill>
                <a:blip r:embed="rId2"/>
                <a:stretch>
                  <a:fillRect l="-406" r="-46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5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6D007-77CF-4996-91AD-65F1F50C8A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71469"/>
                <a:ext cx="10479157" cy="4985992"/>
              </a:xfrm>
            </p:spPr>
            <p:txBody>
              <a:bodyPr>
                <a:normAutofit fontScale="70000" lnSpcReduction="20000"/>
              </a:bodyPr>
              <a:lstStyle/>
              <a:p>
                <a:pPr indent="0" algn="just">
                  <a:lnSpc>
                    <a:spcPct val="150000"/>
                  </a:lnSpc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Rešenje: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5,76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1773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273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=446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Odgovarajuća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peći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prenese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konvekcijom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kondukcijom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kolićinu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∙△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232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0,38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0,87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17,4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4468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1773−273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=1,49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6D007-77CF-4996-91AD-65F1F50C8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71469"/>
                <a:ext cx="10479157" cy="4985992"/>
              </a:xfrm>
              <a:blipFill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9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8CEB9-4C83-4228-93B1-E45E4373F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3991"/>
                <a:ext cx="10515600" cy="4351338"/>
              </a:xfrm>
            </p:spPr>
            <p:txBody>
              <a:bodyPr/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7.6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hladi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ravan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čelični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8mm,koeficijenta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provodljivosti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=46,5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Ispituju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dva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slučaja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prvom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druge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strane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struji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drugom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slučaju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19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=2320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hladniju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=9,35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fluks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zidovima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slučaja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fluks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strane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nahvata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kamenac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1mm (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slučaj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voda-voda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=5,8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8CEB9-4C83-4228-93B1-E45E4373F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3991"/>
                <a:ext cx="10515600" cy="4351338"/>
              </a:xfrm>
              <a:blipFill>
                <a:blip r:embed="rId2"/>
                <a:stretch>
                  <a:fillRect l="-406" r="-464" b="-84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39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FE768C-4885-4599-9D47-4774234E1A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5390" y="954157"/>
                <a:ext cx="8968409" cy="5222806"/>
              </a:xfrm>
            </p:spPr>
            <p:txBody>
              <a:bodyPr>
                <a:normAutofit fontScale="55000" lnSpcReduction="20000"/>
              </a:bodyPr>
              <a:lstStyle/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𝑐𝑜𝑛𝑠𝑡</m:t>
                      </m:r>
                    </m:oMath>
                  </m:oMathPara>
                </a14:m>
                <a:endParaRPr lang="sr-Latn-R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−60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2320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sr-Latn-R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0,008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46,5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900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sr-Latn-R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sr-Latn-R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35000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2320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FE768C-4885-4599-9D47-4774234E1A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5390" y="954157"/>
                <a:ext cx="8968409" cy="52228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DB5B3F7-0A69-42AC-A766-91F14AD33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5" t="20662" r="35326" b="12058"/>
          <a:stretch/>
        </p:blipFill>
        <p:spPr>
          <a:xfrm>
            <a:off x="596347" y="1700317"/>
            <a:ext cx="3012191" cy="32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C8CBBD-6E2B-4F3B-9439-1DCAA6354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8931" y="950981"/>
                <a:ext cx="10515600" cy="5251035"/>
              </a:xfrm>
            </p:spPr>
            <p:txBody>
              <a:bodyPr>
                <a:normAutofit fontScale="77500" lnSpcReduction="20000"/>
              </a:bodyPr>
              <a:lstStyle/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35000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=98,8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𝐼𝐼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−19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2320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0,008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46,5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9,35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=939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939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2320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=119,6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𝐼𝐼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=19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939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9,35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=119,4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C8CBBD-6E2B-4F3B-9439-1DCAA6354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931" y="950981"/>
                <a:ext cx="10515600" cy="52510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B9071E4-85E7-4750-89C7-D07360730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09" y="1436262"/>
            <a:ext cx="3011685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D7EF4-D693-4E27-898F-C1565E4CF8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3016"/>
                <a:ext cx="10515600" cy="5052254"/>
              </a:xfrm>
            </p:spPr>
            <p:txBody>
              <a:bodyPr>
                <a:norm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𝐼𝐼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−60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2320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+2∙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0,001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5,8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0,008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46,5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900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=29140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Kamenac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dovodi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smanjenja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fluksa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29140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35000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=1−0,83=0,17=17%</m:t>
                      </m:r>
                    </m:oMath>
                  </m:oMathPara>
                </a14:m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9D7EF4-D693-4E27-898F-C1565E4CF8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3016"/>
                <a:ext cx="10515600" cy="5052254"/>
              </a:xfrm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EA5E5CF-80A5-4C88-83D5-284FA188D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39" t="26295" r="32717" b="9739"/>
          <a:stretch/>
        </p:blipFill>
        <p:spPr>
          <a:xfrm>
            <a:off x="1076740" y="437321"/>
            <a:ext cx="2628408" cy="28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3504E-E6B7-4B7B-B397-C3ED99890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678" y="911224"/>
                <a:ext cx="10515600" cy="5582341"/>
              </a:xfrm>
            </p:spPr>
            <p:txBody>
              <a:bodyPr>
                <a:normAutofit fontScale="92500" lnSpcReduction="1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7.8 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halu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prolazi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horizontalna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grejanja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dimenzija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dužine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=35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struji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brzinom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srednje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provodljivosti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58,2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cilju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postavljanja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izolacije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potrebno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izračunati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hlađenje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vrši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konvektivnom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okolinom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2300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8,6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Razmenjenu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količinu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konvekcijom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koliko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ohladi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𝑝𝑤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=4,216</m:t>
                        </m:r>
                        <m:f>
                          <m:fPr>
                            <m:type m:val="lin"/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𝑘𝑔𝐾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=971,8</m:t>
                            </m:r>
                            <m:f>
                              <m:fPr>
                                <m:type m:val="lin"/>
                                <m:ctrlP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𝑘𝑔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sr-Latn-RS" dirty="0"/>
              </a:p>
              <a:p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𝑚𝑚</m:t>
                      </m:r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=33</m:t>
                      </m:r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𝑚𝑚</m:t>
                      </m:r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=38</m:t>
                      </m:r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𝑚𝑚</m:t>
                      </m:r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𝑠𝑟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Latn-R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=35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sr-Latn-R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sr-Latn-R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=80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58,2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sr-Latn-R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sr-Latn-R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2300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sr-Latn-R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sr-Latn-R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8,6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sr-Latn-R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𝑝𝑤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=4,216</m:t>
                      </m:r>
                      <m:f>
                        <m:fPr>
                          <m:type m:val="lin"/>
                          <m:ctrlPr>
                            <a:rPr lang="sr-Latn-R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𝑘𝑔𝐾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=971,8</m:t>
                          </m:r>
                          <m:f>
                            <m:fPr>
                              <m:type m:val="lin"/>
                              <m:ctrlPr>
                                <a:rPr lang="sr-Latn-R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sr-Latn-RS" sz="1600" dirty="0"/>
              </a:p>
              <a:p>
                <a:pPr marL="0" indent="0">
                  <a:buNone/>
                </a:pPr>
                <a:endParaRPr lang="sr-Latn-RS" sz="1600" dirty="0"/>
              </a:p>
              <a:p>
                <a:pPr marL="0" indent="0">
                  <a:buNone/>
                </a:pPr>
                <a:endParaRPr lang="sr-Latn-RS" sz="1600" dirty="0"/>
              </a:p>
              <a:p>
                <a:pPr marL="0" indent="0">
                  <a:buNone/>
                </a:pPr>
                <a:endParaRPr lang="sr-Latn-R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3504E-E6B7-4B7B-B397-C3ED99890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678" y="911224"/>
                <a:ext cx="10515600" cy="5582341"/>
              </a:xfrm>
              <a:blipFill>
                <a:blip r:embed="rId2"/>
                <a:stretch>
                  <a:fillRect l="-290" t="-5459" r="-348" b="-818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14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9F06E8-5B19-4B1E-AE88-68603BBCFB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3826"/>
                <a:ext cx="10515600" cy="5713137"/>
              </a:xfrm>
            </p:spPr>
            <p:txBody>
              <a:bodyPr>
                <a:normAutofit fontScale="77500" lnSpcReduction="20000"/>
              </a:bodyPr>
              <a:lstStyle/>
              <a:p>
                <a:pPr indent="0" algn="just">
                  <a:lnSpc>
                    <a:spcPct val="150000"/>
                  </a:lnSpc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Rešenje: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Zbog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velike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dužine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odnosu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prečnik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slučaj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svodi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prolaz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ravan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𝐼𝐼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2300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0,0025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58,2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8,6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=3,9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0,12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∙3,9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=1950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9F06E8-5B19-4B1E-AE88-68603BBCFB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3826"/>
                <a:ext cx="10515600" cy="5713137"/>
              </a:xfrm>
              <a:blipFill>
                <a:blip r:embed="rId2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57BEBD6-BD62-49ED-84F8-096C034BD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74" t="27429" r="34674" b="12445"/>
          <a:stretch/>
        </p:blipFill>
        <p:spPr>
          <a:xfrm>
            <a:off x="838200" y="1961323"/>
            <a:ext cx="2223052" cy="24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2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3C5E2-F8E5-4910-84D4-F2EBF65F46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6191"/>
                <a:ext cx="10515600" cy="5010772"/>
              </a:xfrm>
            </p:spPr>
            <p:txBody>
              <a:bodyPr>
                <a:normAutofit fontScale="92500"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∙△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∙△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∙△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Hlađenje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△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△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1950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971,8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0,033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∙4,216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=0,56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3C5E2-F8E5-4910-84D4-F2EBF65F46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6191"/>
                <a:ext cx="10515600" cy="5010772"/>
              </a:xfrm>
              <a:blipFill>
                <a:blip r:embed="rId2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39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4B45B2-4A3F-4A00-8342-1F5392B3E7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365" y="384313"/>
                <a:ext cx="10651435" cy="5792650"/>
              </a:xfrm>
            </p:spPr>
            <p:txBody>
              <a:bodyPr>
                <a:normAutofit fontScale="85000" lnSpcReduction="10000"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7.9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Suvozasićena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pritiska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4bara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struji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izolovanu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dužine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izolacije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65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okoline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provodnosti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=0,0582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odnosno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izolacije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okolni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=9,32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otpora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prolazu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razmenjeni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fluks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Rešenje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Termodinamika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itermotehnika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Malić,tablica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19, za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suvozasićenu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pritiska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𝑏𝑎𝑟𝑎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=143,62℃.</m:t>
                    </m:r>
                  </m:oMath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𝐼𝐼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0,06∙600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58,2</m:t>
                          </m:r>
                        </m:den>
                      </m:f>
                      <m:func>
                        <m:func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70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e>
                      </m:func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0,0582</m:t>
                          </m:r>
                        </m:den>
                      </m:f>
                      <m:func>
                        <m:func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200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70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0,2∙9,32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=3,05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𝑚𝐾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=0,33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𝑚𝐾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143,62−15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4B45B2-4A3F-4A00-8342-1F5392B3E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365" y="384313"/>
                <a:ext cx="10651435" cy="5792650"/>
              </a:xfrm>
              <a:blipFill>
                <a:blip r:embed="rId2"/>
                <a:stretch>
                  <a:fillRect t="-4947" r="-172" b="-536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6B3B64-F165-4D32-82C9-0588A0647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83" t="23175" r="32499" b="5582"/>
          <a:stretch/>
        </p:blipFill>
        <p:spPr>
          <a:xfrm>
            <a:off x="384314" y="3429000"/>
            <a:ext cx="2027582" cy="21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9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1163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Vežba 10 Prostiranje toplote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4 Unutrašnja energija</dc:title>
  <dc:creator>Milena</dc:creator>
  <cp:lastModifiedBy>Milena</cp:lastModifiedBy>
  <cp:revision>63</cp:revision>
  <dcterms:created xsi:type="dcterms:W3CDTF">2021-03-25T15:13:20Z</dcterms:created>
  <dcterms:modified xsi:type="dcterms:W3CDTF">2021-05-11T10:32:10Z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